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2" r:id="rId45"/>
    <p:sldId id="284" r:id="rId46"/>
    <p:sldId id="285" r:id="rId47"/>
    <p:sldId id="286" r:id="rId48"/>
    <p:sldId id="337" r:id="rId49"/>
    <p:sldId id="288" r:id="rId50"/>
    <p:sldId id="325" r:id="rId51"/>
    <p:sldId id="544" r:id="rId52"/>
    <p:sldId id="543" r:id="rId53"/>
    <p:sldId id="546" r:id="rId54"/>
    <p:sldId id="541" r:id="rId55"/>
    <p:sldId id="547" r:id="rId56"/>
    <p:sldId id="548" r:id="rId57"/>
    <p:sldId id="315" r:id="rId58"/>
    <p:sldId id="291" r:id="rId59"/>
    <p:sldId id="326" r:id="rId60"/>
    <p:sldId id="327" r:id="rId61"/>
    <p:sldId id="294" r:id="rId62"/>
    <p:sldId id="277" r:id="rId63"/>
    <p:sldId id="297" r:id="rId64"/>
    <p:sldId id="302" r:id="rId65"/>
    <p:sldId id="301" r:id="rId66"/>
    <p:sldId id="328" r:id="rId6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8" autoAdjust="0"/>
    <p:restoredTop sz="95833" autoAdjust="0"/>
  </p:normalViewPr>
  <p:slideViewPr>
    <p:cSldViewPr showGuides="1">
      <p:cViewPr varScale="1">
        <p:scale>
          <a:sx n="160" d="100"/>
          <a:sy n="160" d="100"/>
        </p:scale>
        <p:origin x="1648" y="100"/>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1/22/2025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1/22/2025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4272774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94017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311148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57</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64</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65</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66</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Slicer/SlicerLanguagePacks?tab=readme-ov-file#documentation"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42.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6.gif"/><Relationship Id="rId5" Type="http://schemas.openxmlformats.org/officeDocument/2006/relationships/image" Target="../media/image45.jpe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a:p>
            <a:endParaRPr lang="en-CA" sz="2400" dirty="0"/>
          </a:p>
          <a:p>
            <a:pPr marL="0" indent="0">
              <a:buNone/>
            </a:pPr>
            <a:endParaRPr lang="en-CA" sz="2400" dirty="0"/>
          </a:p>
          <a:p>
            <a:pPr marL="179388" indent="-179388">
              <a:buNone/>
            </a:pPr>
            <a:r>
              <a:rPr lang="en-CA" sz="2400" dirty="0"/>
              <a:t>Note: the </a:t>
            </a:r>
            <a:r>
              <a:rPr lang="en-US" sz="2400" b="1" dirty="0">
                <a:latin typeface="Consolas" panose="020B0609020204030204" pitchFamily="49" charset="0"/>
                <a:cs typeface="Miriam Fixed" panose="020B0509050101010101" pitchFamily="49" charset="-79"/>
              </a:rPr>
              <a:t>_() </a:t>
            </a:r>
            <a:r>
              <a:rPr lang="en-CA" sz="2400" dirty="0"/>
              <a:t>function is used for internationalization, i.e., to be able to translate the user interface of modules to various languages. Slicer’s translation infrastructure collects all the strings used as arguments in </a:t>
            </a:r>
            <a:r>
              <a:rPr lang="en-US" sz="2400" b="1" dirty="0">
                <a:latin typeface="Consolas" panose="020B0609020204030204" pitchFamily="49" charset="0"/>
                <a:cs typeface="Miriam Fixed" panose="020B0509050101010101" pitchFamily="49" charset="-79"/>
              </a:rPr>
              <a:t>_() </a:t>
            </a:r>
            <a:r>
              <a:rPr lang="en-CA" sz="2400" dirty="0"/>
              <a:t>functions and offer it for translation. You can learn more about translation of 3D Slicer in the </a:t>
            </a:r>
            <a:r>
              <a:rPr lang="en-CA" sz="2400" dirty="0" err="1">
                <a:hlinkClick r:id="rId2"/>
              </a:rPr>
              <a:t>LanguagePacks</a:t>
            </a:r>
            <a:r>
              <a:rPr lang="en-CA" sz="2400" dirty="0">
                <a:hlinkClick r:id="rId2"/>
              </a:rPr>
              <a:t> extension’s documentation</a:t>
            </a:r>
            <a:r>
              <a:rPr lang="en-CA" sz="2400" dirty="0"/>
              <a:t>.</a:t>
            </a:r>
          </a:p>
          <a:p>
            <a:endParaRPr lang="en-CA" sz="2400" dirty="0"/>
          </a:p>
          <a:p>
            <a:endParaRPr lang="en-CA" sz="2400" dirty="0"/>
          </a:p>
        </p:txBody>
      </p:sp>
      <p:sp>
        <p:nvSpPr>
          <p:cNvPr id="6" name="TextBox 5"/>
          <p:cNvSpPr txBox="1"/>
          <p:nvPr/>
        </p:nvSpPr>
        <p:spPr>
          <a:xfrm>
            <a:off x="641634"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US" sz="1600" b="1" dirty="0" err="1">
                <a:latin typeface="Consolas" panose="020B0609020204030204" pitchFamily="49" charset="0"/>
                <a:cs typeface="Miriam Fixed" panose="020B0509050101010101" pitchFamily="49" charset="-79"/>
              </a:rPr>
              <a:t>self.parent.title</a:t>
            </a:r>
            <a:r>
              <a:rPr lang="en-US" sz="1600" b="1" dirty="0">
                <a:latin typeface="Consolas" panose="020B0609020204030204" pitchFamily="49" charset="0"/>
                <a:cs typeface="Miriam Fixed" panose="020B0509050101010101" pitchFamily="49" charset="-79"/>
              </a:rPr>
              <a:t> = _("</a:t>
            </a:r>
            <a:r>
              <a:rPr lang="en-US" sz="1600" b="1" dirty="0">
                <a:solidFill>
                  <a:srgbClr val="FF0000"/>
                </a:solidFill>
                <a:latin typeface="Consolas" panose="020B0609020204030204" pitchFamily="49" charset="0"/>
                <a:cs typeface="Miriam Fixed" panose="020B0509050101010101" pitchFamily="49" charset="-79"/>
              </a:rPr>
              <a:t>Center of Mass</a:t>
            </a:r>
            <a:r>
              <a:rPr lang="en-US"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31F56-050B-77FF-A508-D074BB39EC4E}"/>
              </a:ext>
            </a:extLst>
          </p:cNvPr>
          <p:cNvPicPr>
            <a:picLocks noChangeAspect="1"/>
          </p:cNvPicPr>
          <p:nvPr/>
        </p:nvPicPr>
        <p:blipFill>
          <a:blip r:embed="rId2"/>
          <a:stretch>
            <a:fillRect/>
          </a:stretch>
        </p:blipFill>
        <p:spPr>
          <a:xfrm>
            <a:off x="1219200" y="2590800"/>
            <a:ext cx="3048001" cy="1209236"/>
          </a:xfrm>
          <a:prstGeom prst="rect">
            <a:avLst/>
          </a:prstGeom>
        </p:spPr>
      </p:pic>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Qt Designer: change the “Input volume” label to “Input points”, because our module will use a point list as input</a:t>
            </a:r>
          </a:p>
          <a:p>
            <a:pPr lvl="1">
              <a:spcBef>
                <a:spcPts val="600"/>
              </a:spcBef>
            </a:pPr>
            <a:r>
              <a:rPr lang="en-CA" sz="2000" dirty="0"/>
              <a:t>Double-click “Input Volume” label and enter “Input </a:t>
            </a:r>
            <a:r>
              <a:rPr lang="en-CA" sz="2000" dirty="0">
                <a:solidFill>
                  <a:srgbClr val="FF0000"/>
                </a:solidFill>
              </a:rPr>
              <a:t>points</a:t>
            </a:r>
            <a:r>
              <a:rPr lang="en-CA" sz="2000" dirty="0"/>
              <a:t>:”</a:t>
            </a:r>
          </a:p>
          <a:p>
            <a:pPr>
              <a:spcBef>
                <a:spcPts val="2400"/>
              </a:spcBef>
            </a:pPr>
            <a:endParaRPr lang="en-CA" sz="2400" dirty="0"/>
          </a:p>
          <a:p>
            <a:pPr>
              <a:spcBef>
                <a:spcPts val="2400"/>
              </a:spcBef>
            </a:pPr>
            <a:endParaRPr lang="en-CA" sz="2400" dirty="0"/>
          </a:p>
          <a:p>
            <a:pPr>
              <a:spcBef>
                <a:spcPts val="2400"/>
              </a:spcBef>
            </a:pPr>
            <a:r>
              <a:rPr lang="en-CA" sz="2400" dirty="0"/>
              <a:t>Don’t forget to save the .</a:t>
            </a:r>
            <a:r>
              <a:rPr lang="en-CA" sz="2400" dirty="0" err="1"/>
              <a:t>ui</a:t>
            </a:r>
            <a:r>
              <a:rPr lang="en-CA" sz="2400" dirty="0"/>
              <a:t> file in Qt Designer</a:t>
            </a:r>
          </a:p>
          <a:p>
            <a:pPr>
              <a:spcBef>
                <a:spcPts val="2400"/>
              </a:spcBef>
            </a:pPr>
            <a:r>
              <a:rPr lang="en-CA" sz="2400" dirty="0"/>
              <a:t>Click “Reload” button in 3D Slicer, the module GUI will show “Input points” in the label</a:t>
            </a:r>
          </a:p>
        </p:txBody>
      </p:sp>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320818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10" name="Picture 9"/>
          <p:cNvPicPr>
            <a:picLocks noChangeAspect="1"/>
          </p:cNvPicPr>
          <p:nvPr/>
        </p:nvPicPr>
        <p:blipFill>
          <a:blip r:embed="rId4"/>
          <a:stretch>
            <a:fillRect/>
          </a:stretch>
        </p:blipFill>
        <p:spPr>
          <a:xfrm>
            <a:off x="2247900" y="5562600"/>
            <a:ext cx="4648200" cy="63817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49E00DF-3EFD-6F25-C3CA-4A74B960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74680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CA" sz="2400" dirty="0"/>
              <a:t>Change the source code so that the user can select point list markups node instead of an image volume as input. Class name corresponding to a point list markup is “</a:t>
            </a:r>
            <a:r>
              <a:rPr lang="en-CA" sz="2400" dirty="0" err="1"/>
              <a:t>vtkMRMLMarkupsFiducialNode</a:t>
            </a:r>
            <a:r>
              <a:rPr lang="en-CA" sz="2400" dirty="0"/>
              <a:t>”.</a:t>
            </a:r>
          </a:p>
          <a:p>
            <a:pPr marL="0" indent="0">
              <a:spcBef>
                <a:spcPts val="2400"/>
              </a:spcBef>
              <a:buNone/>
            </a:pPr>
            <a:r>
              <a:rPr lang="en-CA" sz="2400" dirty="0"/>
              <a:t>1. Near line 15: import </a:t>
            </a:r>
            <a:r>
              <a:rPr lang="en-CA" sz="2400" dirty="0" err="1"/>
              <a:t>vtkMRMLMarkupsFiducialNode</a:t>
            </a:r>
            <a:endParaRPr lang="en-CA" sz="2400" dirty="0"/>
          </a:p>
          <a:p>
            <a:pPr marL="0" indent="0">
              <a:buNone/>
            </a:pPr>
            <a:r>
              <a:rPr lang="en-US" sz="1400" b="0" dirty="0">
                <a:effectLst/>
                <a:latin typeface="Cascadia Mono" panose="020B0609020000020004" pitchFamily="49" charset="0"/>
                <a:cs typeface="Cascadia Mono" panose="020B0609020000020004" pitchFamily="49" charset="0"/>
              </a:rPr>
              <a:t>from slicer import </a:t>
            </a:r>
            <a:r>
              <a:rPr lang="en-US" sz="1400" b="0" dirty="0" err="1">
                <a:effectLst/>
                <a:latin typeface="Cascadia Mono" panose="020B0609020000020004" pitchFamily="49" charset="0"/>
                <a:cs typeface="Cascadia Mono" panose="020B0609020000020004" pitchFamily="49" charset="0"/>
              </a:rPr>
              <a:t>vtkMRMLScalarVolumeNode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a:solidFill>
                  <a:srgbClr val="00B050"/>
                </a:solidFill>
                <a:effectLst/>
                <a:latin typeface="Cascadia Mono" panose="020B0609020000020004" pitchFamily="49" charset="0"/>
                <a:cs typeface="Cascadia Mono" panose="020B0609020000020004" pitchFamily="49" charset="0"/>
              </a:rPr>
              <a:t>from slicer import </a:t>
            </a:r>
            <a:r>
              <a:rPr lang="en-US" sz="1400" b="1" dirty="0" err="1">
                <a:solidFill>
                  <a:srgbClr val="00B050"/>
                </a:solidFill>
                <a:effectLst/>
                <a:latin typeface="Cascadia Mono" panose="020B0609020000020004" pitchFamily="49" charset="0"/>
                <a:cs typeface="Cascadia Mono" panose="020B0609020000020004" pitchFamily="49" charset="0"/>
              </a:rPr>
              <a:t>vtkMRMLMarkupsFiducialNode</a:t>
            </a:r>
            <a:endParaRPr lang="en-US" sz="1400" b="1" dirty="0">
              <a:solidFill>
                <a:srgbClr val="00B050"/>
              </a:solidFill>
              <a:effectLst/>
              <a:latin typeface="Cascadia Mono" panose="020B0609020000020004" pitchFamily="49" charset="0"/>
              <a:cs typeface="Cascadia Mono" panose="020B0609020000020004" pitchFamily="49" charset="0"/>
            </a:endParaRPr>
          </a:p>
          <a:p>
            <a:pPr marL="0" indent="0">
              <a:spcBef>
                <a:spcPts val="2400"/>
              </a:spcBef>
              <a:buNone/>
            </a:pPr>
            <a:r>
              <a:rPr lang="en-CA" sz="2400" dirty="0"/>
              <a:t>2. Near line 114: replace </a:t>
            </a:r>
            <a:r>
              <a:rPr lang="en-CA" sz="2400" dirty="0" err="1"/>
              <a:t>vtkMRMLScalarVolumeNode</a:t>
            </a:r>
            <a:r>
              <a:rPr lang="en-CA" sz="2400" dirty="0"/>
              <a:t> by </a:t>
            </a:r>
            <a:r>
              <a:rPr lang="en-CA" sz="2400" dirty="0" err="1"/>
              <a:t>vtkMRMLMarkupsFiducialNode</a:t>
            </a:r>
            <a:endParaRPr lang="en-CA" sz="2400" dirty="0"/>
          </a:p>
          <a:p>
            <a:pPr marL="0" indent="0">
              <a:buNone/>
            </a:pPr>
            <a:r>
              <a:rPr lang="en-US" sz="1400" b="0" dirty="0" err="1">
                <a:effectLst/>
                <a:latin typeface="Cascadia Mono" panose="020B0609020000020004" pitchFamily="49" charset="0"/>
                <a:cs typeface="Cascadia Mono" panose="020B0609020000020004" pitchFamily="49" charset="0"/>
              </a:rPr>
              <a:t>MyFirstModuleParameterNode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dirty="0">
                <a:latin typeface="Cascadia Mono" panose="020B0609020000020004" pitchFamily="49" charset="0"/>
                <a:cs typeface="Cascadia Mono" panose="020B0609020000020004" pitchFamily="49" charset="0"/>
              </a:rPr>
              <a:t>…</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err="1">
                <a:effectLst/>
                <a:latin typeface="Cascadia Mono" panose="020B0609020000020004" pitchFamily="49" charset="0"/>
                <a:cs typeface="Cascadia Mono" panose="020B0609020000020004" pitchFamily="49" charset="0"/>
              </a:rPr>
              <a:t>inputVolume</a:t>
            </a:r>
            <a:r>
              <a:rPr lang="en-US" sz="1400" b="1" dirty="0">
                <a:effectLst/>
                <a:latin typeface="Cascadia Mono" panose="020B0609020000020004" pitchFamily="49" charset="0"/>
                <a:cs typeface="Cascadia Mono" panose="020B0609020000020004" pitchFamily="49" charset="0"/>
              </a:rPr>
              <a:t>: </a:t>
            </a:r>
            <a:r>
              <a:rPr lang="en-US" sz="1400" b="1" i="1" strike="sngStrike" dirty="0" err="1">
                <a:solidFill>
                  <a:srgbClr val="C00000"/>
                </a:solidFill>
                <a:effectLst/>
                <a:latin typeface="Cascadia Mono" panose="020B0609020000020004" pitchFamily="49" charset="0"/>
                <a:cs typeface="Cascadia Mono" panose="020B0609020000020004" pitchFamily="49" charset="0"/>
              </a:rPr>
              <a:t>vtkMRMLScalarVolumeNode</a:t>
            </a:r>
            <a:r>
              <a:rPr lang="en-US" sz="1400" b="1" dirty="0">
                <a:latin typeface="Cascadia Mono" panose="020B0609020000020004" pitchFamily="49" charset="0"/>
                <a:cs typeface="Cascadia Mono" panose="020B0609020000020004" pitchFamily="49" charset="0"/>
              </a:rPr>
              <a:t> </a:t>
            </a:r>
            <a:r>
              <a:rPr lang="en-US" sz="1400" b="1" dirty="0" err="1">
                <a:solidFill>
                  <a:srgbClr val="00B050"/>
                </a:solidFill>
                <a:effectLst/>
                <a:latin typeface="Cascadia Mono" panose="020B0609020000020004" pitchFamily="49" charset="0"/>
                <a:cs typeface="Cascadia Mono" panose="020B0609020000020004" pitchFamily="49" charset="0"/>
              </a:rPr>
              <a:t>vtkMRMLMarkupsFiducialNode</a:t>
            </a:r>
            <a:endParaRPr lang="en-US" sz="1400" b="0" dirty="0">
              <a:solidFill>
                <a:srgbClr val="00B050"/>
              </a:solidFill>
              <a:effectLst/>
              <a:latin typeface="Consolas" panose="020B0609020204030204" pitchFamily="49" charset="0"/>
            </a:endParaRPr>
          </a:p>
        </p:txBody>
      </p:sp>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4" name="Right Arrow 13">
            <a:extLst>
              <a:ext uri="{FF2B5EF4-FFF2-40B4-BE49-F238E27FC236}">
                <a16:creationId xmlns:a16="http://schemas.microsoft.com/office/drawing/2014/main" id="{D635162F-8BED-9423-095B-19CA4DAF0138}"/>
              </a:ext>
            </a:extLst>
          </p:cNvPr>
          <p:cNvSpPr/>
          <p:nvPr/>
        </p:nvSpPr>
        <p:spPr bwMode="auto">
          <a:xfrm rot="10800000">
            <a:off x="5243166" y="327660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6" name="TextBox 5">
            <a:extLst>
              <a:ext uri="{FF2B5EF4-FFF2-40B4-BE49-F238E27FC236}">
                <a16:creationId xmlns:a16="http://schemas.microsoft.com/office/drawing/2014/main" id="{E251302E-7896-17F4-A787-40B1548300F6}"/>
              </a:ext>
            </a:extLst>
          </p:cNvPr>
          <p:cNvSpPr txBox="1"/>
          <p:nvPr/>
        </p:nvSpPr>
        <p:spPr>
          <a:xfrm>
            <a:off x="5913740" y="3352800"/>
            <a:ext cx="1249060"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this line</a:t>
            </a:r>
          </a:p>
        </p:txBody>
      </p:sp>
      <p:sp>
        <p:nvSpPr>
          <p:cNvPr id="7" name="Right Arrow 13">
            <a:extLst>
              <a:ext uri="{FF2B5EF4-FFF2-40B4-BE49-F238E27FC236}">
                <a16:creationId xmlns:a16="http://schemas.microsoft.com/office/drawing/2014/main" id="{1712A371-A6A2-2F3D-8200-451E542AC835}"/>
              </a:ext>
            </a:extLst>
          </p:cNvPr>
          <p:cNvSpPr/>
          <p:nvPr/>
        </p:nvSpPr>
        <p:spPr bwMode="auto">
          <a:xfrm rot="5400000">
            <a:off x="2735883" y="55763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TextBox 8">
            <a:extLst>
              <a:ext uri="{FF2B5EF4-FFF2-40B4-BE49-F238E27FC236}">
                <a16:creationId xmlns:a16="http://schemas.microsoft.com/office/drawing/2014/main" id="{7FD29450-B449-6996-E72A-3B3DA54D2DCC}"/>
              </a:ext>
            </a:extLst>
          </p:cNvPr>
          <p:cNvSpPr txBox="1"/>
          <p:nvPr/>
        </p:nvSpPr>
        <p:spPr>
          <a:xfrm>
            <a:off x="3228559" y="5575989"/>
            <a:ext cx="874855"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Remove</a:t>
            </a:r>
          </a:p>
        </p:txBody>
      </p:sp>
      <p:sp>
        <p:nvSpPr>
          <p:cNvPr id="10" name="Right Arrow 13">
            <a:extLst>
              <a:ext uri="{FF2B5EF4-FFF2-40B4-BE49-F238E27FC236}">
                <a16:creationId xmlns:a16="http://schemas.microsoft.com/office/drawing/2014/main" id="{67AE665A-F76A-6FCE-68C3-C0C2402AB826}"/>
              </a:ext>
            </a:extLst>
          </p:cNvPr>
          <p:cNvSpPr/>
          <p:nvPr/>
        </p:nvSpPr>
        <p:spPr bwMode="auto">
          <a:xfrm rot="16200000">
            <a:off x="4917555" y="5569917"/>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8" name="TextBox 7">
            <a:extLst>
              <a:ext uri="{FF2B5EF4-FFF2-40B4-BE49-F238E27FC236}">
                <a16:creationId xmlns:a16="http://schemas.microsoft.com/office/drawing/2014/main" id="{800E26BA-DA14-65EF-BCA3-169A26D55F46}"/>
              </a:ext>
            </a:extLst>
          </p:cNvPr>
          <p:cNvSpPr txBox="1"/>
          <p:nvPr/>
        </p:nvSpPr>
        <p:spPr>
          <a:xfrm>
            <a:off x="5363472" y="5727159"/>
            <a:ext cx="530915"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a:t>
            </a:r>
          </a:p>
        </p:txBody>
      </p:sp>
    </p:spTree>
    <p:extLst>
      <p:ext uri="{BB962C8B-B14F-4D97-AF65-F5344CB8AC3E}">
        <p14:creationId xmlns:p14="http://schemas.microsoft.com/office/powerpoint/2010/main" val="376453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in the logic class (for example,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Remember to save the file changes</a:t>
            </a:r>
          </a:p>
          <a:p>
            <a:r>
              <a:rPr lang="en-CA" sz="2200" dirty="0"/>
              <a:t>Click the Reload button in Slicer and check that there are no errors printed into the Python console.</a:t>
            </a: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439972" y="2286000"/>
            <a:ext cx="7321235" cy="2677656"/>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i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(i)</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pos</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a:t>
            </a:r>
            <a:r>
              <a:rPr lang="en-CA" sz="1200" b="1" dirty="0" err="1">
                <a:latin typeface="Consolas" panose="020B0609020204030204" pitchFamily="49" charset="0"/>
                <a:cs typeface="Miriam Fixed" panose="020B0509050101010101" pitchFamily="49" charset="-79"/>
              </a:rPr>
              <a:t>f'Center</a:t>
            </a:r>
            <a:r>
              <a:rPr lang="en-CA" sz="1200" b="1" dirty="0">
                <a:latin typeface="Consolas" panose="020B0609020204030204" pitchFamily="49" charset="0"/>
                <a:cs typeface="Miriam Fixed" panose="020B0509050101010101" pitchFamily="49" charset="-79"/>
              </a:rPr>
              <a:t> of mass for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endParaRPr lang="en-CA" sz="1200" b="1" dirty="0">
              <a:latin typeface="Consolas" panose="020B0609020204030204" pitchFamily="49" charset="0"/>
              <a:cs typeface="Miriam Fixed" panose="020B0509050101010101" pitchFamily="49" charset="-79"/>
            </a:endParaRPr>
          </a:p>
        </p:txBody>
      </p:sp>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use the center of mass computation function and store the result in the logic object:</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0" y="2895600"/>
            <a:ext cx="8831264" cy="1384995"/>
          </a:xfrm>
          <a:prstGeom prst="rect">
            <a:avLst/>
          </a:prstGeom>
          <a:noFill/>
        </p:spPr>
        <p:txBody>
          <a:bodyPr wrap="none" rtlCol="0">
            <a:spAutoFit/>
          </a:bodyPr>
          <a:lstStyle/>
          <a:p>
            <a:r>
              <a:rPr lang="en-CA" sz="1400" b="1" dirty="0">
                <a:latin typeface="Consolas" panose="020B0609020204030204" pitchFamily="49" charset="0"/>
                <a:cs typeface="Miriam Fixed" panose="020B0509050101010101" pitchFamily="49" charset="-79"/>
              </a:rPr>
              <a:t>    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Compute center of mass of input markup points</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5162335" y="1430832"/>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Add a new label to display the computed position.</a:t>
            </a:r>
          </a:p>
          <a:p>
            <a:r>
              <a:rPr lang="en-CA" sz="2400" dirty="0" err="1"/>
              <a:t>Drag&amp;drop</a:t>
            </a:r>
            <a:r>
              <a:rPr lang="en-CA" sz="2400" dirty="0"/>
              <a:t> a “Label” widget in</a:t>
            </a:r>
            <a:br>
              <a:rPr lang="en-CA" sz="2400" dirty="0"/>
            </a:br>
            <a:r>
              <a:rPr lang="en-CA" sz="2400" dirty="0"/>
              <a:t>the module widget at the bottom</a:t>
            </a:r>
            <a:br>
              <a:rPr lang="en-CA" sz="2400" dirty="0"/>
            </a:br>
            <a:r>
              <a:rPr lang="en-CA" sz="2400" dirty="0"/>
              <a:t>of the outputs section.</a:t>
            </a: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to edit the text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marL="2287587" indent="0">
              <a:spcBef>
                <a:spcPts val="0"/>
              </a:spcBef>
              <a:buNone/>
            </a:pPr>
            <a:endParaRPr lang="en-CA" sz="2400" dirty="0"/>
          </a:p>
          <a:p>
            <a:pPr marL="1884363" indent="0">
              <a:spcBef>
                <a:spcPts val="0"/>
              </a:spcBef>
              <a:buNone/>
            </a:pPr>
            <a:r>
              <a:rPr lang="en-CA" sz="2400" dirty="0"/>
              <a:t>The end result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98120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081" y="289715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990600" y="4800600"/>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702" y="537718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858000" y="4622008"/>
            <a:ext cx="1425937" cy="1647638"/>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cxnSp>
        <p:nvCxnSpPr>
          <p:cNvPr id="6" name="Straight Arrow Connector 5">
            <a:extLst>
              <a:ext uri="{FF2B5EF4-FFF2-40B4-BE49-F238E27FC236}">
                <a16:creationId xmlns:a16="http://schemas.microsoft.com/office/drawing/2014/main" id="{0B4E6E4A-2D74-DFA0-42F0-60D53FAB21D8}"/>
              </a:ext>
            </a:extLst>
          </p:cNvPr>
          <p:cNvCxnSpPr>
            <a:cxnSpLocks/>
          </p:cNvCxnSpPr>
          <p:nvPr/>
        </p:nvCxnSpPr>
        <p:spPr>
          <a:xfrm>
            <a:off x="5593743" y="2095170"/>
            <a:ext cx="1950057" cy="87663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838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Update the widget class to show the result after computation.</a:t>
            </a:r>
          </a:p>
          <a:p>
            <a:r>
              <a:rPr lang="en-CA" sz="2400" dirty="0"/>
              <a:t>Set the computation result in the “</a:t>
            </a:r>
            <a:r>
              <a:rPr lang="en-CA" sz="2400" dirty="0" err="1"/>
              <a:t>centerOfMassValueLabel</a:t>
            </a:r>
            <a:r>
              <a:rPr lang="en-CA" sz="2400" dirty="0"/>
              <a:t>” in the “</a:t>
            </a:r>
            <a:r>
              <a:rPr lang="en-CA" sz="2400" dirty="0" err="1"/>
              <a:t>MyFirstModuleWidget</a:t>
            </a:r>
            <a:r>
              <a:rPr lang="en-CA" sz="2400" dirty="0"/>
              <a:t>” class: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Update the code that checks if all the inputs are specified. We only need one input node</a:t>
            </a:r>
          </a:p>
          <a:p>
            <a:endParaRPr lang="en-CA" sz="2400" dirty="0"/>
          </a:p>
          <a:p>
            <a:endParaRPr lang="en-CA" sz="2400" dirty="0"/>
          </a:p>
          <a:p>
            <a:endParaRPr lang="en-CA" sz="2400" dirty="0"/>
          </a:p>
          <a:p>
            <a:pPr marL="0" indent="0">
              <a:buNone/>
            </a:pPr>
            <a:r>
              <a:rPr lang="en-CA" sz="2400" dirty="0"/>
              <a:t>	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271462" y="2137901"/>
            <a:ext cx="8601075" cy="1615827"/>
          </a:xfrm>
          <a:prstGeom prst="rect">
            <a:avLst/>
          </a:prstGeom>
          <a:noFill/>
        </p:spPr>
        <p:txBody>
          <a:bodyPr wrap="square" rtlCol="0">
            <a:spAutoFit/>
          </a:bodyPr>
          <a:lstStyle/>
          <a:p>
            <a:r>
              <a:rPr lang="en-CA" sz="1100" b="1" dirty="0">
                <a:latin typeface="Consolas" panose="020B0609020204030204" pitchFamily="49" charset="0"/>
                <a:cs typeface="Miriam Fixed" panose="020B0509050101010101" pitchFamily="49" charset="-79"/>
              </a:rPr>
              <a:t>    def </a:t>
            </a:r>
            <a:r>
              <a:rPr lang="en-CA" sz="1100" b="1" dirty="0" err="1">
                <a:latin typeface="Consolas" panose="020B0609020204030204" pitchFamily="49" charset="0"/>
                <a:cs typeface="Miriam Fixed" panose="020B0509050101010101" pitchFamily="49" charset="-79"/>
              </a:rPr>
              <a:t>onApplyButton</a:t>
            </a:r>
            <a:r>
              <a:rPr lang="en-CA" sz="1100" b="1" dirty="0">
                <a:latin typeface="Consolas" panose="020B0609020204030204" pitchFamily="49" charset="0"/>
                <a:cs typeface="Miriam Fixed" panose="020B0509050101010101" pitchFamily="49" charset="-79"/>
              </a:rPr>
              <a:t>(self) -&gt; None:</a:t>
            </a:r>
          </a:p>
          <a:p>
            <a:r>
              <a:rPr lang="en-CA" sz="1100" b="1" dirty="0">
                <a:latin typeface="Consolas" panose="020B0609020204030204" pitchFamily="49" charset="0"/>
                <a:cs typeface="Miriam Fixed" panose="020B0509050101010101" pitchFamily="49" charset="-79"/>
              </a:rPr>
              <a:t>        """Run processing when user clicks "Apply" button."""</a:t>
            </a:r>
          </a:p>
          <a:p>
            <a:r>
              <a:rPr lang="en-CA" sz="1100" b="1" dirty="0">
                <a:latin typeface="Consolas" panose="020B0609020204030204" pitchFamily="49" charset="0"/>
                <a:cs typeface="Miriam Fixed" panose="020B0509050101010101" pitchFamily="49" charset="-79"/>
              </a:rPr>
              <a:t>        with </a:t>
            </a:r>
            <a:r>
              <a:rPr lang="en-CA" sz="1100" b="1" dirty="0" err="1">
                <a:latin typeface="Consolas" panose="020B0609020204030204" pitchFamily="49" charset="0"/>
                <a:cs typeface="Miriam Fixed" panose="020B0509050101010101" pitchFamily="49" charset="-79"/>
              </a:rPr>
              <a:t>slicer.util.tryWithErrorDisplay</a:t>
            </a:r>
            <a:r>
              <a:rPr lang="en-CA" sz="1100" b="1" dirty="0">
                <a:latin typeface="Consolas" panose="020B0609020204030204" pitchFamily="49" charset="0"/>
                <a:cs typeface="Miriam Fixed" panose="020B0509050101010101" pitchFamily="49" charset="-79"/>
              </a:rPr>
              <a:t>(_("Failed to compute results."), </a:t>
            </a:r>
            <a:r>
              <a:rPr lang="en-CA" sz="1100" b="1" dirty="0" err="1">
                <a:latin typeface="Consolas" panose="020B0609020204030204" pitchFamily="49" charset="0"/>
                <a:cs typeface="Miriam Fixed" panose="020B0509050101010101" pitchFamily="49" charset="-79"/>
              </a:rPr>
              <a:t>waitCursor</a:t>
            </a:r>
            <a:r>
              <a:rPr lang="en-CA" sz="1100" b="1" dirty="0">
                <a:latin typeface="Consolas" panose="020B0609020204030204" pitchFamily="49" charset="0"/>
                <a:cs typeface="Miriam Fixed" panose="020B0509050101010101" pitchFamily="49" charset="-79"/>
              </a:rPr>
              <a:t>=True):</a:t>
            </a:r>
          </a:p>
          <a:p>
            <a:r>
              <a:rPr lang="en-CA" sz="1100" b="1" dirty="0">
                <a:latin typeface="Consolas" panose="020B0609020204030204" pitchFamily="49" charset="0"/>
                <a:cs typeface="Miriam Fixed" panose="020B0509050101010101" pitchFamily="49" charset="-79"/>
              </a:rPr>
              <a:t>            # Compute output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self.logic.process</a:t>
            </a:r>
            <a:r>
              <a:rPr lang="en-CA" sz="1100" b="1" dirty="0">
                <a:latin typeface="Consolas" panose="020B0609020204030204" pitchFamily="49" charset="0"/>
                <a:cs typeface="Miriam Fixed" panose="020B0509050101010101" pitchFamily="49" charset="-79"/>
              </a:rPr>
              <a:t>(</a:t>
            </a:r>
            <a:r>
              <a:rPr lang="en-CA" sz="1100" b="1" dirty="0" err="1">
                <a:latin typeface="Consolas" panose="020B0609020204030204" pitchFamily="49" charset="0"/>
                <a:cs typeface="Miriam Fixed" panose="020B0509050101010101" pitchFamily="49" charset="-79"/>
              </a:rPr>
              <a:t>self.ui.inputSelector.currentNode</a:t>
            </a:r>
            <a:r>
              <a:rPr lang="en-CA" sz="1100" b="1" dirty="0">
                <a:latin typeface="Consolas" panose="020B0609020204030204" pitchFamily="49" charset="0"/>
                <a:cs typeface="Miriam Fixed" panose="020B0509050101010101" pitchFamily="49" charset="-79"/>
              </a:rPr>
              <a: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self.ui.outputSelector.currentNode</a:t>
            </a:r>
            <a:r>
              <a:rPr lang="en-CA" sz="1100" b="1" dirty="0">
                <a:latin typeface="Consolas" panose="020B0609020204030204" pitchFamily="49" charset="0"/>
                <a:cs typeface="Miriam Fixed" panose="020B0509050101010101" pitchFamily="49" charset="-79"/>
              </a:rPr>
              <a: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self.ui.imageThresholdSliderWidget.value</a:t>
            </a:r>
            <a:r>
              <a:rPr lang="en-CA" sz="1100" b="1" dirty="0">
                <a:latin typeface="Consolas" panose="020B0609020204030204" pitchFamily="49" charset="0"/>
                <a:cs typeface="Miriam Fixed" panose="020B0509050101010101" pitchFamily="49" charset="-79"/>
              </a:rPr>
              <a: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self.ui.invertOutputCheckBox.checked</a:t>
            </a:r>
            <a:r>
              <a:rPr lang="en-CA" sz="1100" b="1" dirty="0">
                <a:latin typeface="Consolas" panose="020B0609020204030204" pitchFamily="49" charset="0"/>
                <a:cs typeface="Miriam Fixed" panose="020B0509050101010101" pitchFamily="49" charset="-79"/>
              </a:rPr>
              <a:t>)</a:t>
            </a:r>
          </a:p>
          <a:p>
            <a:r>
              <a:rPr lang="en-CA" sz="1100" b="1" dirty="0">
                <a:solidFill>
                  <a:srgbClr val="00B050"/>
                </a:solidFill>
                <a:latin typeface="Consolas" panose="020B0609020204030204" pitchFamily="49" charset="0"/>
                <a:cs typeface="Miriam Fixed" panose="020B0509050101010101" pitchFamily="49" charset="-79"/>
              </a:rPr>
              <a:t>            </a:t>
            </a:r>
            <a:r>
              <a:rPr lang="en-CA" sz="1100" b="1" dirty="0" err="1">
                <a:solidFill>
                  <a:srgbClr val="00B050"/>
                </a:solidFill>
                <a:latin typeface="Consolas" panose="020B0609020204030204" pitchFamily="49" charset="0"/>
                <a:cs typeface="Miriam Fixed" panose="020B0509050101010101" pitchFamily="49" charset="-79"/>
              </a:rPr>
              <a:t>self.ui.centerOfMassValueLabel.text</a:t>
            </a:r>
            <a:r>
              <a:rPr lang="en-CA" sz="1100" b="1" dirty="0">
                <a:solidFill>
                  <a:srgbClr val="00B050"/>
                </a:solidFill>
                <a:latin typeface="Consolas" panose="020B0609020204030204" pitchFamily="49" charset="0"/>
                <a:cs typeface="Miriam Fixed" panose="020B0509050101010101" pitchFamily="49" charset="-79"/>
              </a:rPr>
              <a:t> = str(</a:t>
            </a:r>
            <a:r>
              <a:rPr lang="en-CA" sz="1100" b="1" dirty="0" err="1">
                <a:solidFill>
                  <a:srgbClr val="00B050"/>
                </a:solidFill>
                <a:latin typeface="Consolas" panose="020B0609020204030204" pitchFamily="49" charset="0"/>
                <a:cs typeface="Miriam Fixed" panose="020B0509050101010101" pitchFamily="49" charset="-79"/>
              </a:rPr>
              <a:t>self.logic.centerOfMass</a:t>
            </a:r>
            <a:r>
              <a:rPr lang="en-CA" sz="1100" b="1" dirty="0">
                <a:solidFill>
                  <a:srgbClr val="00B050"/>
                </a:solidFill>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TextBox 2">
            <a:extLst>
              <a:ext uri="{FF2B5EF4-FFF2-40B4-BE49-F238E27FC236}">
                <a16:creationId xmlns:a16="http://schemas.microsoft.com/office/drawing/2014/main" id="{9B168313-E205-3024-7265-4AB5CF80D2F4}"/>
              </a:ext>
            </a:extLst>
          </p:cNvPr>
          <p:cNvSpPr txBox="1"/>
          <p:nvPr/>
        </p:nvSpPr>
        <p:spPr>
          <a:xfrm>
            <a:off x="1143000" y="4652501"/>
            <a:ext cx="8601075" cy="1277273"/>
          </a:xfrm>
          <a:prstGeom prst="rect">
            <a:avLst/>
          </a:prstGeom>
          <a:noFill/>
        </p:spPr>
        <p:txBody>
          <a:bodyPr wrap="square" rtlCol="0">
            <a:spAutoFit/>
          </a:bodyPr>
          <a:lstStyle/>
          <a:p>
            <a:r>
              <a:rPr lang="en-CA" sz="1100" b="1" dirty="0">
                <a:latin typeface="Consolas" panose="020B0609020204030204" pitchFamily="49" charset="0"/>
                <a:cs typeface="Miriam Fixed" panose="020B0509050101010101" pitchFamily="49" charset="-79"/>
              </a:rPr>
              <a:t> def _</a:t>
            </a:r>
            <a:r>
              <a:rPr lang="en-CA" sz="1100" b="1" dirty="0" err="1">
                <a:latin typeface="Consolas" panose="020B0609020204030204" pitchFamily="49" charset="0"/>
                <a:cs typeface="Miriam Fixed" panose="020B0509050101010101" pitchFamily="49" charset="-79"/>
              </a:rPr>
              <a:t>checkCanApply</a:t>
            </a:r>
            <a:r>
              <a:rPr lang="en-CA" sz="1100" b="1" dirty="0">
                <a:latin typeface="Consolas" panose="020B0609020204030204" pitchFamily="49" charset="0"/>
                <a:cs typeface="Miriam Fixed" panose="020B0509050101010101" pitchFamily="49" charset="-79"/>
              </a:rPr>
              <a:t>(self, caller=None, event=None) -&gt; None:</a:t>
            </a:r>
          </a:p>
          <a:p>
            <a:r>
              <a:rPr lang="en-CA" sz="1100" b="1" dirty="0">
                <a:latin typeface="Consolas" panose="020B0609020204030204" pitchFamily="49" charset="0"/>
                <a:cs typeface="Miriam Fixed" panose="020B0509050101010101" pitchFamily="49" charset="-79"/>
              </a:rPr>
              <a:t>        if self._</a:t>
            </a:r>
            <a:r>
              <a:rPr lang="en-CA" sz="1100" b="1" dirty="0" err="1">
                <a:latin typeface="Consolas" panose="020B0609020204030204" pitchFamily="49" charset="0"/>
                <a:cs typeface="Miriam Fixed" panose="020B0509050101010101" pitchFamily="49" charset="-79"/>
              </a:rPr>
              <a:t>parameterNode</a:t>
            </a:r>
            <a:r>
              <a:rPr lang="en-CA" sz="1100" b="1" dirty="0">
                <a:latin typeface="Consolas" panose="020B0609020204030204" pitchFamily="49" charset="0"/>
                <a:cs typeface="Miriam Fixed" panose="020B0509050101010101" pitchFamily="49" charset="-79"/>
              </a:rPr>
              <a:t> and self._</a:t>
            </a:r>
            <a:r>
              <a:rPr lang="en-CA" sz="1100" b="1" dirty="0" err="1">
                <a:latin typeface="Consolas" panose="020B0609020204030204" pitchFamily="49" charset="0"/>
                <a:cs typeface="Miriam Fixed" panose="020B0509050101010101" pitchFamily="49" charset="-79"/>
              </a:rPr>
              <a:t>parameterNode.inputVolume</a:t>
            </a:r>
            <a:r>
              <a:rPr lang="en-CA" sz="1100" b="1" dirty="0">
                <a:latin typeface="Consolas" panose="020B0609020204030204" pitchFamily="49" charset="0"/>
                <a:cs typeface="Miriam Fixed" panose="020B0509050101010101" pitchFamily="49" charset="-79"/>
              </a:rPr>
              <a: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self.ui.applyButton.toolTip</a:t>
            </a:r>
            <a:r>
              <a:rPr lang="en-CA" sz="1100" b="1" dirty="0">
                <a:latin typeface="Consolas" panose="020B0609020204030204" pitchFamily="49" charset="0"/>
                <a:cs typeface="Miriam Fixed" panose="020B0509050101010101" pitchFamily="49" charset="-79"/>
              </a:rPr>
              <a:t> = _("Compute center of mass")</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self.ui.applyButton.enabled</a:t>
            </a:r>
            <a:r>
              <a:rPr lang="en-CA" sz="1100" b="1" dirty="0">
                <a:latin typeface="Consolas" panose="020B0609020204030204" pitchFamily="49" charset="0"/>
                <a:cs typeface="Miriam Fixed" panose="020B0509050101010101" pitchFamily="49" charset="-79"/>
              </a:rPr>
              <a:t> = True</a:t>
            </a:r>
          </a:p>
          <a:p>
            <a:r>
              <a:rPr lang="en-CA" sz="1100" b="1" dirty="0">
                <a:latin typeface="Consolas" panose="020B0609020204030204" pitchFamily="49" charset="0"/>
                <a:cs typeface="Miriam Fixed" panose="020B0509050101010101" pitchFamily="49" charset="-79"/>
              </a:rPr>
              <a:t>        else:</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self.ui.applyButton.toolTip</a:t>
            </a:r>
            <a:r>
              <a:rPr lang="en-CA" sz="1100" b="1" dirty="0">
                <a:latin typeface="Consolas" panose="020B0609020204030204" pitchFamily="49" charset="0"/>
                <a:cs typeface="Miriam Fixed" panose="020B0509050101010101" pitchFamily="49" charset="-79"/>
              </a:rPr>
              <a:t> = _("Select input point list")</a:t>
            </a:r>
          </a:p>
          <a:p>
            <a:r>
              <a:rPr lang="en-CA" sz="1100" b="1" dirty="0">
                <a:latin typeface="Consolas" panose="020B0609020204030204" pitchFamily="49" charset="0"/>
                <a:cs typeface="Miriam Fixed" panose="020B0509050101010101" pitchFamily="49" charset="-79"/>
              </a:rPr>
              <a:t>            </a:t>
            </a:r>
            <a:r>
              <a:rPr lang="en-CA" sz="1100" b="1" dirty="0" err="1">
                <a:latin typeface="Consolas" panose="020B0609020204030204" pitchFamily="49" charset="0"/>
                <a:cs typeface="Miriam Fixed" panose="020B0509050101010101" pitchFamily="49" charset="-79"/>
              </a:rPr>
              <a:t>self.ui.applyButton.enabled</a:t>
            </a:r>
            <a:r>
              <a:rPr lang="en-CA" sz="1100" b="1" dirty="0">
                <a:latin typeface="Consolas" panose="020B0609020204030204" pitchFamily="49" charset="0"/>
                <a:cs typeface="Miriam Fixed" panose="020B0509050101010101" pitchFamily="49" charset="-79"/>
              </a:rPr>
              <a:t> = False</a:t>
            </a:r>
            <a:endParaRPr lang="en-CA" sz="1100" b="1" dirty="0">
              <a:solidFill>
                <a:srgbClr val="00B050"/>
              </a:solidFill>
              <a:latin typeface="Consolas" panose="020B0609020204030204" pitchFamily="49" charset="0"/>
              <a:cs typeface="Miriam Fixed" panose="020B0509050101010101" pitchFamily="49" charset="-79"/>
            </a:endParaRP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3" name="Picture 2">
            <a:extLst>
              <a:ext uri="{FF2B5EF4-FFF2-40B4-BE49-F238E27FC236}">
                <a16:creationId xmlns:a16="http://schemas.microsoft.com/office/drawing/2014/main" id="{1F22CDB1-C9EA-0FC4-D607-81B9F446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4566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F0690BCA-7169-4891-1E80-4ED24C1AD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486" y="3505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 checkbox GUI</a:t>
            </a:r>
          </a:p>
        </p:txBody>
      </p:sp>
      <p:sp>
        <p:nvSpPr>
          <p:cNvPr id="8" name="Content Placeholder 2"/>
          <p:cNvSpPr txBox="1">
            <a:spLocks/>
          </p:cNvSpPr>
          <p:nvPr/>
        </p:nvSpPr>
        <p:spPr bwMode="auto">
          <a:xfrm>
            <a:off x="228601" y="1646883"/>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a:t>
            </a:r>
          </a:p>
          <a:p>
            <a:r>
              <a:rPr lang="en-CA" sz="2400" dirty="0"/>
              <a:t>Double-click to rename to “</a:t>
            </a:r>
            <a:r>
              <a:rPr lang="en-CA" sz="2400" dirty="0">
                <a:solidFill>
                  <a:srgbClr val="FF0000"/>
                </a:solidFill>
              </a:rPr>
              <a:t>Auto-update:</a:t>
            </a:r>
            <a:r>
              <a:rPr lang="en-CA" sz="2400" dirty="0"/>
              <a:t>”</a:t>
            </a:r>
          </a:p>
          <a:p>
            <a:r>
              <a:rPr lang="en-CA" sz="2400" dirty="0"/>
              <a:t>Add a checkbox</a:t>
            </a:r>
          </a:p>
          <a:p>
            <a:r>
              <a:rPr lang="en-CA" sz="2400" dirty="0"/>
              <a:t>Double click to remove the text from the checkbox label to follow Slicer user interface conventions</a:t>
            </a:r>
          </a:p>
          <a:p>
            <a:r>
              <a:rPr lang="en-CA" sz="2400" dirty="0"/>
              <a:t>Change “</a:t>
            </a:r>
            <a:r>
              <a:rPr lang="en-CA" sz="2400" dirty="0" err="1"/>
              <a:t>objectName</a:t>
            </a:r>
            <a:r>
              <a:rPr lang="en-CA" sz="2400" dirty="0"/>
              <a:t>” of the checkbox to: “</a:t>
            </a:r>
            <a:r>
              <a:rPr lang="en-CA" sz="2000" dirty="0" err="1">
                <a:solidFill>
                  <a:srgbClr val="FF0000"/>
                </a:solidFill>
              </a:rPr>
              <a:t>autoUpdateCheckBox</a:t>
            </a:r>
            <a:r>
              <a:rPr lang="en-CA" sz="2000" dirty="0"/>
              <a:t>“</a:t>
            </a:r>
          </a:p>
          <a:p>
            <a:r>
              <a:rPr lang="en-CA" sz="2400" dirty="0"/>
              <a:t>Save the .</a:t>
            </a:r>
            <a:r>
              <a:rPr lang="en-CA" sz="2400" dirty="0" err="1"/>
              <a:t>ui</a:t>
            </a:r>
            <a:r>
              <a:rPr lang="en-CA" sz="2400" dirty="0"/>
              <a:t> file</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4" name="Picture 3">
            <a:extLst>
              <a:ext uri="{FF2B5EF4-FFF2-40B4-BE49-F238E27FC236}">
                <a16:creationId xmlns:a16="http://schemas.microsoft.com/office/drawing/2014/main" id="{B2DAA546-C2BD-8BB2-BC90-F5592CD00A59}"/>
              </a:ext>
            </a:extLst>
          </p:cNvPr>
          <p:cNvPicPr>
            <a:picLocks noChangeAspect="1"/>
          </p:cNvPicPr>
          <p:nvPr/>
        </p:nvPicPr>
        <p:blipFill>
          <a:blip r:embed="rId3"/>
          <a:stretch>
            <a:fillRect/>
          </a:stretch>
        </p:blipFill>
        <p:spPr>
          <a:xfrm>
            <a:off x="6248400" y="1567762"/>
            <a:ext cx="2209800" cy="1207981"/>
          </a:xfrm>
          <a:prstGeom prst="rect">
            <a:avLst/>
          </a:prstGeom>
        </p:spPr>
      </p:pic>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491" y="2384517"/>
            <a:ext cx="256280" cy="388302"/>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a:extLst>
              <a:ext uri="{FF2B5EF4-FFF2-40B4-BE49-F238E27FC236}">
                <a16:creationId xmlns:a16="http://schemas.microsoft.com/office/drawing/2014/main" id="{5B4A45F3-E7DB-8CF4-E3D0-1FDE97BB0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82" y="2335911"/>
            <a:ext cx="256280" cy="388302"/>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76200" y="-91585"/>
            <a:ext cx="8991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 checkbox widget #1</a:t>
            </a:r>
          </a:p>
        </p:txBody>
      </p:sp>
      <p:sp>
        <p:nvSpPr>
          <p:cNvPr id="9" name="TextBox 8"/>
          <p:cNvSpPr txBox="1"/>
          <p:nvPr/>
        </p:nvSpPr>
        <p:spPr>
          <a:xfrm>
            <a:off x="191521" y="3523665"/>
            <a:ext cx="8425705" cy="1754326"/>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def __</a:t>
            </a:r>
            <a:r>
              <a:rPr lang="en-CA" sz="1200" b="1" dirty="0" err="1">
                <a:latin typeface="Consolas" panose="020B0609020204030204" pitchFamily="49" charset="0"/>
                <a:cs typeface="Miriam Fixed" panose="020B0509050101010101" pitchFamily="49" charset="-79"/>
              </a:rPr>
              <a:t>init</a:t>
            </a:r>
            <a:r>
              <a:rPr lang="en-CA" sz="1200" b="1" dirty="0">
                <a:latin typeface="Consolas" panose="020B0609020204030204" pitchFamily="49" charset="0"/>
                <a:cs typeface="Miriam Fixed" panose="020B0509050101010101" pitchFamily="49" charset="-79"/>
              </a:rPr>
              <a:t>__(self, parent=None) -&gt; None:</a:t>
            </a:r>
          </a:p>
          <a:p>
            <a:r>
              <a:rPr lang="en-CA" sz="1200" b="1" dirty="0">
                <a:latin typeface="Consolas" panose="020B0609020204030204" pitchFamily="49" charset="0"/>
                <a:cs typeface="Miriam Fixed" panose="020B0509050101010101" pitchFamily="49" charset="-79"/>
              </a:rPr>
              <a:t>        """Called when the user opens the module the first time and the widget is initialized."""</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ScriptedLoadableModuleWidget</a:t>
            </a:r>
            <a:r>
              <a:rPr lang="en-CA" sz="1200" b="1" dirty="0">
                <a:latin typeface="Consolas" panose="020B0609020204030204" pitchFamily="49" charset="0"/>
                <a:cs typeface="Miriam Fixed" panose="020B0509050101010101" pitchFamily="49" charset="-79"/>
              </a:rPr>
              <a:t>.__</a:t>
            </a:r>
            <a:r>
              <a:rPr lang="en-CA" sz="1200" b="1" dirty="0" err="1">
                <a:latin typeface="Consolas" panose="020B0609020204030204" pitchFamily="49" charset="0"/>
                <a:cs typeface="Miriam Fixed" panose="020B0509050101010101" pitchFamily="49" charset="-79"/>
              </a:rPr>
              <a:t>init</a:t>
            </a:r>
            <a:r>
              <a:rPr lang="en-CA" sz="1200" b="1" dirty="0">
                <a:latin typeface="Consolas" panose="020B0609020204030204" pitchFamily="49" charset="0"/>
                <a:cs typeface="Miriam Fixed" panose="020B0509050101010101" pitchFamily="49" charset="-79"/>
              </a:rPr>
              <a:t>__(self, parent)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VTKObservationMixin</a:t>
            </a:r>
            <a:r>
              <a:rPr lang="en-CA" sz="1200" b="1" dirty="0">
                <a:latin typeface="Consolas" panose="020B0609020204030204" pitchFamily="49" charset="0"/>
                <a:cs typeface="Miriam Fixed" panose="020B0509050101010101" pitchFamily="49" charset="-79"/>
              </a:rPr>
              <a:t>.__</a:t>
            </a:r>
            <a:r>
              <a:rPr lang="en-CA" sz="1200" b="1" dirty="0" err="1">
                <a:latin typeface="Consolas" panose="020B0609020204030204" pitchFamily="49" charset="0"/>
                <a:cs typeface="Miriam Fixed" panose="020B0509050101010101" pitchFamily="49" charset="-79"/>
              </a:rPr>
              <a:t>init</a:t>
            </a:r>
            <a:r>
              <a:rPr lang="en-CA" sz="1200" b="1" dirty="0">
                <a:latin typeface="Consolas" panose="020B0609020204030204" pitchFamily="49" charset="0"/>
                <a:cs typeface="Miriam Fixed" panose="020B0509050101010101" pitchFamily="49" charset="-79"/>
              </a:rPr>
              <a:t>__(self)  # needed for parameter node observation</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self.logic</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self._</a:t>
            </a:r>
            <a:r>
              <a:rPr lang="en-CA" sz="1200" b="1" dirty="0" err="1">
                <a:latin typeface="Consolas" panose="020B0609020204030204" pitchFamily="49" charset="0"/>
                <a:cs typeface="Miriam Fixed" panose="020B0509050101010101" pitchFamily="49" charset="-79"/>
              </a:rPr>
              <a:t>parameterNode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self._</a:t>
            </a:r>
            <a:r>
              <a:rPr lang="en-CA" sz="1200" b="1" dirty="0" err="1">
                <a:latin typeface="Consolas" panose="020B0609020204030204" pitchFamily="49" charset="0"/>
                <a:cs typeface="Miriam Fixed" panose="020B0509050101010101" pitchFamily="49" charset="-79"/>
              </a:rPr>
              <a:t>parameterNodeGuiTag</a:t>
            </a:r>
            <a:r>
              <a:rPr lang="en-CA" sz="1200" b="1" dirty="0">
                <a:latin typeface="Consolas" panose="020B0609020204030204" pitchFamily="49" charset="0"/>
                <a:cs typeface="Miriam Fixed" panose="020B0509050101010101" pitchFamily="49" charset="-79"/>
              </a:rPr>
              <a:t> = None</a:t>
            </a:r>
          </a:p>
          <a:p>
            <a:r>
              <a:rPr lang="en-CA" sz="1200" b="1" dirty="0">
                <a:solidFill>
                  <a:srgbClr val="00B050"/>
                </a:solidFill>
                <a:latin typeface="Consolas" panose="020B0609020204030204" pitchFamily="49" charset="0"/>
                <a:cs typeface="Miriam Fixed" panose="020B0509050101010101" pitchFamily="49" charset="-79"/>
              </a:rPr>
              <a:t>        </a:t>
            </a:r>
            <a:r>
              <a:rPr lang="en-CA" sz="1200" b="1" dirty="0" err="1">
                <a:solidFill>
                  <a:srgbClr val="00B050"/>
                </a:solidFill>
                <a:latin typeface="Consolas" panose="020B0609020204030204" pitchFamily="49" charset="0"/>
                <a:cs typeface="Miriam Fixed" panose="020B0509050101010101" pitchFamily="49" charset="-79"/>
              </a:rPr>
              <a:t>self.observedMarkupNode</a:t>
            </a:r>
            <a:r>
              <a:rPr lang="en-CA" sz="1200" b="1" dirty="0">
                <a:solidFill>
                  <a:srgbClr val="00B050"/>
                </a:solidFill>
                <a:latin typeface="Consolas" panose="020B0609020204030204" pitchFamily="49" charset="0"/>
                <a:cs typeface="Miriam Fixed" panose="020B0509050101010101" pitchFamily="49" charset="-79"/>
              </a:rPr>
              <a:t> = None</a:t>
            </a:r>
          </a:p>
          <a:p>
            <a:r>
              <a:rPr lang="en-CA" sz="1200" b="1" dirty="0">
                <a:solidFill>
                  <a:srgbClr val="00B050"/>
                </a:solidFill>
                <a:latin typeface="Consolas" panose="020B0609020204030204" pitchFamily="49" charset="0"/>
                <a:cs typeface="Miriam Fixed" panose="020B0509050101010101" pitchFamily="49" charset="-79"/>
              </a:rPr>
              <a:t>        self._</a:t>
            </a:r>
            <a:r>
              <a:rPr lang="en-CA" sz="1200" b="1" dirty="0" err="1">
                <a:solidFill>
                  <a:srgbClr val="00B050"/>
                </a:solidFill>
                <a:latin typeface="Consolas" panose="020B0609020204030204" pitchFamily="49" charset="0"/>
                <a:cs typeface="Miriam Fixed" panose="020B0509050101010101" pitchFamily="49" charset="-79"/>
              </a:rPr>
              <a:t>markupsObserverTag</a:t>
            </a:r>
            <a:r>
              <a:rPr lang="en-CA" sz="1200" b="1" dirty="0">
                <a:solidFill>
                  <a:srgbClr val="00B050"/>
                </a:solidFill>
                <a:latin typeface="Consolas" panose="020B0609020204030204" pitchFamily="49" charset="0"/>
                <a:cs typeface="Miriam Fixed" panose="020B0509050101010101" pitchFamily="49" charset="-79"/>
              </a:rPr>
              <a:t> = None</a:t>
            </a:r>
          </a:p>
        </p:txBody>
      </p:sp>
      <p:sp>
        <p:nvSpPr>
          <p:cNvPr id="11" name="Content Placeholder 2"/>
          <p:cNvSpPr txBox="1">
            <a:spLocks/>
          </p:cNvSpPr>
          <p:nvPr/>
        </p:nvSpPr>
        <p:spPr bwMode="auto">
          <a:xfrm>
            <a:off x="228600" y="899016"/>
            <a:ext cx="8838709" cy="2308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Implement an “observer” (a method that is called each time a node is modified) that is activated/deactivated with the auto-update checkbox. </a:t>
            </a:r>
          </a:p>
          <a:p>
            <a:pPr marL="0" indent="0">
              <a:buNone/>
            </a:pPr>
            <a:r>
              <a:rPr lang="en-CA" sz="2400" dirty="0"/>
              <a:t>1. Add variable that stores the currently observed markup node and the observer’s tag (an identifier that we need for removing the observer) to the </a:t>
            </a:r>
            <a:r>
              <a:rPr lang="en-CA" sz="2400" i="1" dirty="0"/>
              <a:t>__</a:t>
            </a:r>
            <a:r>
              <a:rPr lang="en-CA" sz="2400" i="1" dirty="0" err="1"/>
              <a:t>init</a:t>
            </a:r>
            <a:r>
              <a:rPr lang="en-CA" sz="2400" i="1" dirty="0"/>
              <a:t>__</a:t>
            </a:r>
            <a:r>
              <a:rPr lang="en-CA" sz="2400" dirty="0"/>
              <a:t> method.</a:t>
            </a:r>
            <a:endParaRPr lang="en-CA" sz="2400" b="1" dirty="0">
              <a:latin typeface="Miriam Fixed" panose="020B0509050101010101" pitchFamily="49" charset="-79"/>
              <a:cs typeface="Miriam Fixed" panose="020B0509050101010101" pitchFamily="49" charset="-79"/>
            </a:endParaRPr>
          </a:p>
        </p:txBody>
      </p:sp>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Right Arrow 13">
            <a:extLst>
              <a:ext uri="{FF2B5EF4-FFF2-40B4-BE49-F238E27FC236}">
                <a16:creationId xmlns:a16="http://schemas.microsoft.com/office/drawing/2014/main" id="{7EC30DA7-42DA-FF1D-17F0-B5ECB5717A2E}"/>
              </a:ext>
            </a:extLst>
          </p:cNvPr>
          <p:cNvSpPr/>
          <p:nvPr/>
        </p:nvSpPr>
        <p:spPr bwMode="auto">
          <a:xfrm rot="10800000">
            <a:off x="3810000" y="480060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4" name="TextBox 3">
            <a:extLst>
              <a:ext uri="{FF2B5EF4-FFF2-40B4-BE49-F238E27FC236}">
                <a16:creationId xmlns:a16="http://schemas.microsoft.com/office/drawing/2014/main" id="{4B485AC4-5E3C-B861-5F74-B2827E12C631}"/>
              </a:ext>
            </a:extLst>
          </p:cNvPr>
          <p:cNvSpPr txBox="1"/>
          <p:nvPr/>
        </p:nvSpPr>
        <p:spPr>
          <a:xfrm>
            <a:off x="4480574" y="4876800"/>
            <a:ext cx="1486304"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these lines</a:t>
            </a:r>
          </a:p>
        </p:txBody>
      </p:sp>
    </p:spTree>
    <p:extLst>
      <p:ext uri="{BB962C8B-B14F-4D97-AF65-F5344CB8AC3E}">
        <p14:creationId xmlns:p14="http://schemas.microsoft.com/office/powerpoint/2010/main" val="3129234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76200" y="-91585"/>
            <a:ext cx="8991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 checkbox widget #2</a:t>
            </a:r>
          </a:p>
        </p:txBody>
      </p:sp>
      <p:sp>
        <p:nvSpPr>
          <p:cNvPr id="9" name="TextBox 8"/>
          <p:cNvSpPr txBox="1"/>
          <p:nvPr/>
        </p:nvSpPr>
        <p:spPr>
          <a:xfrm>
            <a:off x="304800" y="5728151"/>
            <a:ext cx="7321235" cy="461665"/>
          </a:xfrm>
          <a:prstGeom prst="rect">
            <a:avLst/>
          </a:prstGeom>
          <a:noFill/>
        </p:spPr>
        <p:txBody>
          <a:bodyPr wrap="none" rtlCol="0">
            <a:spAutoFit/>
          </a:bodyPr>
          <a:lstStyle/>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381000" y="1752600"/>
            <a:ext cx="8077200" cy="1754326"/>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self._</a:t>
            </a:r>
            <a:r>
              <a:rPr lang="en-CA" sz="1200" b="1" dirty="0" err="1">
                <a:latin typeface="Consolas" panose="020B0609020204030204" pitchFamily="49" charset="0"/>
                <a:cs typeface="Miriam Fixed" panose="020B0509050101010101" pitchFamily="49" charset="-79"/>
              </a:rPr>
              <a:t>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(self._</a:t>
            </a:r>
            <a:r>
              <a:rPr lang="en-CA" sz="1200" b="1" dirty="0" err="1">
                <a:latin typeface="Consolas" panose="020B0609020204030204" pitchFamily="49" charset="0"/>
                <a:cs typeface="Miriam Fixed" panose="020B0509050101010101" pitchFamily="49" charset="-79"/>
              </a:rPr>
              <a:t>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self._</a:t>
            </a:r>
            <a:r>
              <a:rPr lang="en-CA" sz="1200" b="1" dirty="0" err="1">
                <a:latin typeface="Consolas" panose="020B0609020204030204" pitchFamily="49" charset="0"/>
                <a:cs typeface="Miriam Fixed" panose="020B0509050101010101" pitchFamily="49" charset="-79"/>
              </a:rPr>
              <a:t>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self._</a:t>
            </a:r>
            <a:r>
              <a:rPr lang="en-CA" sz="1200" b="1" dirty="0" err="1">
                <a:latin typeface="Consolas" panose="020B0609020204030204" pitchFamily="49" charset="0"/>
                <a:cs typeface="Miriam Fixed" panose="020B0509050101010101" pitchFamily="49" charset="-79"/>
              </a:rPr>
              <a:t>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1" y="899016"/>
            <a:ext cx="8382000" cy="9297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2. Add a method to the “</a:t>
            </a:r>
            <a:r>
              <a:rPr lang="en-CA" sz="2400" dirty="0" err="1"/>
              <a:t>MyFirstModuleWidget</a:t>
            </a:r>
            <a:r>
              <a:rPr lang="en-CA" sz="2400" dirty="0"/>
              <a:t>” class that adds/removes an observer to the current markup node:</a:t>
            </a:r>
            <a:endParaRPr lang="en-CA" sz="2400" b="1" dirty="0">
              <a:latin typeface="Miriam Fixed" panose="020B0509050101010101" pitchFamily="49" charset="-79"/>
              <a:cs typeface="Miriam Fixed" panose="020B0509050101010101" pitchFamily="49" charset="-79"/>
            </a:endParaRPr>
          </a:p>
        </p:txBody>
      </p:sp>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TextBox 2">
            <a:extLst>
              <a:ext uri="{FF2B5EF4-FFF2-40B4-BE49-F238E27FC236}">
                <a16:creationId xmlns:a16="http://schemas.microsoft.com/office/drawing/2014/main" id="{70E58090-8ABC-7121-D5AD-6E1D9345B016}"/>
              </a:ext>
            </a:extLst>
          </p:cNvPr>
          <p:cNvSpPr txBox="1"/>
          <p:nvPr/>
        </p:nvSpPr>
        <p:spPr>
          <a:xfrm>
            <a:off x="304800" y="4118332"/>
            <a:ext cx="8991600" cy="646331"/>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6" name="Content Placeholder 2">
            <a:extLst>
              <a:ext uri="{FF2B5EF4-FFF2-40B4-BE49-F238E27FC236}">
                <a16:creationId xmlns:a16="http://schemas.microsoft.com/office/drawing/2014/main" id="{C904D880-BEFB-420D-649F-21B16984C1E6}"/>
              </a:ext>
            </a:extLst>
          </p:cNvPr>
          <p:cNvSpPr txBox="1">
            <a:spLocks/>
          </p:cNvSpPr>
          <p:nvPr/>
        </p:nvSpPr>
        <p:spPr bwMode="auto">
          <a:xfrm>
            <a:off x="228601" y="3473784"/>
            <a:ext cx="8382000" cy="9297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3. Add a callback method to the “</a:t>
            </a:r>
            <a:r>
              <a:rPr lang="en-CA" sz="2400" dirty="0" err="1"/>
              <a:t>MyFirstModuleWidget</a:t>
            </a:r>
            <a:r>
              <a:rPr lang="en-CA" sz="2400" dirty="0"/>
              <a:t>” class that is called when the observed markup node is changed:</a:t>
            </a:r>
            <a:endParaRPr lang="en-CA" sz="2400" b="1" dirty="0">
              <a:latin typeface="Miriam Fixed" panose="020B0509050101010101" pitchFamily="49" charset="-79"/>
              <a:cs typeface="Miriam Fixed" panose="020B0509050101010101" pitchFamily="49" charset="-79"/>
            </a:endParaRPr>
          </a:p>
        </p:txBody>
      </p:sp>
      <p:sp>
        <p:nvSpPr>
          <p:cNvPr id="7" name="Content Placeholder 2">
            <a:extLst>
              <a:ext uri="{FF2B5EF4-FFF2-40B4-BE49-F238E27FC236}">
                <a16:creationId xmlns:a16="http://schemas.microsoft.com/office/drawing/2014/main" id="{87E759F7-8D05-AD69-588C-DD52DBFAD760}"/>
              </a:ext>
            </a:extLst>
          </p:cNvPr>
          <p:cNvSpPr txBox="1">
            <a:spLocks/>
          </p:cNvSpPr>
          <p:nvPr/>
        </p:nvSpPr>
        <p:spPr bwMode="auto">
          <a:xfrm>
            <a:off x="228601" y="4763639"/>
            <a:ext cx="8382000" cy="9297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a:t>4. Make the auto-update checkbox enable/disable auto-update by adding a connection in “</a:t>
            </a:r>
            <a:r>
              <a:rPr lang="en-CA" sz="2400" dirty="0" err="1"/>
              <a:t>MyFirstModuleWidget</a:t>
            </a:r>
            <a:r>
              <a:rPr lang="en-CA" sz="2400" dirty="0"/>
              <a:t>” class “setup” method:</a:t>
            </a:r>
            <a:endParaRPr lang="en-CA" sz="24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43698214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EBC2E9-15F3-21D0-F204-332912663D7E}"/>
              </a:ext>
            </a:extLst>
          </p:cNvPr>
          <p:cNvPicPr>
            <a:picLocks noChangeAspect="1"/>
          </p:cNvPicPr>
          <p:nvPr/>
        </p:nvPicPr>
        <p:blipFill>
          <a:blip r:embed="rId3"/>
          <a:stretch>
            <a:fillRect/>
          </a:stretch>
        </p:blipFill>
        <p:spPr>
          <a:xfrm>
            <a:off x="2758321" y="2514600"/>
            <a:ext cx="3627357" cy="361080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4" name="Content Placeholder 2"/>
          <p:cNvSpPr txBox="1">
            <a:spLocks/>
          </p:cNvSpPr>
          <p:nvPr/>
        </p:nvSpPr>
        <p:spPr bwMode="auto">
          <a:xfrm>
            <a:off x="304800" y="914401"/>
            <a:ext cx="85344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Reload the module</a:t>
            </a:r>
            <a:endParaRPr lang="en-CA" sz="2400" i="1" dirty="0"/>
          </a:p>
          <a:p>
            <a:r>
              <a:rPr lang="en-CA" sz="2400" dirty="0"/>
              <a:t>Check auto-update checkbox</a:t>
            </a:r>
            <a:endParaRPr lang="en-CA" sz="2400" i="1" dirty="0"/>
          </a:p>
          <a:p>
            <a:r>
              <a:rPr lang="en-CA" sz="2400" dirty="0"/>
              <a:t>Move markup points, the Center of mass value will update automatically</a:t>
            </a:r>
            <a:endParaRPr lang="en-CA" sz="2200" dirty="0"/>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auto-update</a:t>
            </a:r>
          </a:p>
        </p:txBody>
      </p:sp>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3" name="Picture 2">
            <a:extLst>
              <a:ext uri="{FF2B5EF4-FFF2-40B4-BE49-F238E27FC236}">
                <a16:creationId xmlns:a16="http://schemas.microsoft.com/office/drawing/2014/main" id="{1F22CDB1-C9EA-0FC4-D607-81B9F446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753" y="483637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2" name="Straight Arrow Connector 11">
            <a:extLst>
              <a:ext uri="{FF2B5EF4-FFF2-40B4-BE49-F238E27FC236}">
                <a16:creationId xmlns:a16="http://schemas.microsoft.com/office/drawing/2014/main" id="{155C8CFC-9558-89E2-736F-3A50345218F5}"/>
              </a:ext>
            </a:extLst>
          </p:cNvPr>
          <p:cNvCxnSpPr>
            <a:cxnSpLocks/>
          </p:cNvCxnSpPr>
          <p:nvPr/>
        </p:nvCxnSpPr>
        <p:spPr>
          <a:xfrm flipH="1">
            <a:off x="4800600" y="5562600"/>
            <a:ext cx="19812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8820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Tip #1: Adding MRML widgets</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54</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node selector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153400" cy="1143000"/>
          </a:xfrm>
        </p:spPr>
        <p:txBody>
          <a:bodyPr/>
          <a:lstStyle/>
          <a:p>
            <a:r>
              <a:rPr lang="en-CA" dirty="0"/>
              <a:t>Tip #2: Binding GUI widgets to parameters</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5" name="Content Placeholder 2"/>
          <p:cNvSpPr txBox="1">
            <a:spLocks/>
          </p:cNvSpPr>
          <p:nvPr/>
        </p:nvSpPr>
        <p:spPr bwMode="auto">
          <a:xfrm>
            <a:off x="304800" y="1295400"/>
            <a:ext cx="85344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CA" sz="2400" dirty="0"/>
              <a:t>“Parameter node wrapper” infrastructure can be used to conveniently synchronize GUI widget (checkbox, slider, line edit, etc.) and a value in the parameter node. Values in the parameter node are saved into the scene and are easily accessible in the widget and logic classes. To bind a widget to a parameter:</a:t>
            </a:r>
          </a:p>
          <a:p>
            <a:pPr marL="0" indent="0">
              <a:spcBef>
                <a:spcPts val="0"/>
              </a:spcBef>
              <a:buNone/>
            </a:pPr>
            <a:r>
              <a:rPr lang="en-CA" sz="2000" dirty="0"/>
              <a:t>1. Add a new “String” property named “</a:t>
            </a:r>
            <a:r>
              <a:rPr lang="en-CA" sz="2000" dirty="0" err="1"/>
              <a:t>SlicerParameterName</a:t>
            </a:r>
            <a:r>
              <a:rPr lang="en-CA" sz="2000" dirty="0"/>
              <a:t>”</a:t>
            </a:r>
          </a:p>
        </p:txBody>
      </p:sp>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7" name="Picture 6">
            <a:extLst>
              <a:ext uri="{FF2B5EF4-FFF2-40B4-BE49-F238E27FC236}">
                <a16:creationId xmlns:a16="http://schemas.microsoft.com/office/drawing/2014/main" id="{6ADB6427-E3C6-A71E-0E90-DAEA7EF64BAD}"/>
              </a:ext>
            </a:extLst>
          </p:cNvPr>
          <p:cNvPicPr>
            <a:picLocks noChangeAspect="1"/>
          </p:cNvPicPr>
          <p:nvPr/>
        </p:nvPicPr>
        <p:blipFill>
          <a:blip r:embed="rId2"/>
          <a:stretch>
            <a:fillRect/>
          </a:stretch>
        </p:blipFill>
        <p:spPr>
          <a:xfrm>
            <a:off x="1200044" y="3581400"/>
            <a:ext cx="4000713" cy="2489740"/>
          </a:xfrm>
          <a:prstGeom prst="rect">
            <a:avLst/>
          </a:prstGeom>
        </p:spPr>
      </p:pic>
      <p:pic>
        <p:nvPicPr>
          <p:cNvPr id="10" name="Picture 9">
            <a:extLst>
              <a:ext uri="{FF2B5EF4-FFF2-40B4-BE49-F238E27FC236}">
                <a16:creationId xmlns:a16="http://schemas.microsoft.com/office/drawing/2014/main" id="{50BA7388-1323-ABBE-316A-44043851CB70}"/>
              </a:ext>
            </a:extLst>
          </p:cNvPr>
          <p:cNvPicPr>
            <a:picLocks noChangeAspect="1"/>
          </p:cNvPicPr>
          <p:nvPr/>
        </p:nvPicPr>
        <p:blipFill>
          <a:blip r:embed="rId3"/>
          <a:stretch>
            <a:fillRect/>
          </a:stretch>
        </p:blipFill>
        <p:spPr>
          <a:xfrm>
            <a:off x="5943600" y="4343400"/>
            <a:ext cx="1955916" cy="832363"/>
          </a:xfrm>
          <a:prstGeom prst="rect">
            <a:avLst/>
          </a:prstGeom>
        </p:spPr>
      </p:pic>
      <p:pic>
        <p:nvPicPr>
          <p:cNvPr id="13" name="Picture 12">
            <a:extLst>
              <a:ext uri="{FF2B5EF4-FFF2-40B4-BE49-F238E27FC236}">
                <a16:creationId xmlns:a16="http://schemas.microsoft.com/office/drawing/2014/main" id="{95799A85-123F-268D-9C96-8C3904627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6098" y="5029200"/>
            <a:ext cx="184031" cy="27883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B81F7868-C143-A20C-CD29-D5972EAE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965982"/>
            <a:ext cx="184031" cy="27883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a:extLst>
              <a:ext uri="{FF2B5EF4-FFF2-40B4-BE49-F238E27FC236}">
                <a16:creationId xmlns:a16="http://schemas.microsoft.com/office/drawing/2014/main" id="{57D667AD-B71A-9FF0-7EDE-EF866B9F1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1148" y="5231835"/>
            <a:ext cx="184031" cy="27883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a:extLst>
              <a:ext uri="{FF2B5EF4-FFF2-40B4-BE49-F238E27FC236}">
                <a16:creationId xmlns:a16="http://schemas.microsoft.com/office/drawing/2014/main" id="{69E3256B-98E6-1CD7-A064-04C537E64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523765"/>
            <a:ext cx="184031" cy="27883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5189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153400" cy="1143000"/>
          </a:xfrm>
        </p:spPr>
        <p:txBody>
          <a:bodyPr/>
          <a:lstStyle/>
          <a:p>
            <a:r>
              <a:rPr lang="en-CA" dirty="0"/>
              <a:t>Tip #2: Binding GUI widgets to parameters</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5" name="Content Placeholder 2"/>
          <p:cNvSpPr txBox="1">
            <a:spLocks/>
          </p:cNvSpPr>
          <p:nvPr/>
        </p:nvSpPr>
        <p:spPr bwMode="auto">
          <a:xfrm>
            <a:off x="304800" y="1219200"/>
            <a:ext cx="5029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spcBef>
                <a:spcPts val="0"/>
              </a:spcBef>
              <a:buNone/>
            </a:pPr>
            <a:r>
              <a:rPr lang="en-CA" sz="2000" dirty="0"/>
              <a:t>2. Disable “translatable” property (this string is the same in all languages, must not be translated)</a:t>
            </a:r>
          </a:p>
          <a:p>
            <a:pPr marL="266700" indent="-266700">
              <a:spcBef>
                <a:spcPts val="0"/>
              </a:spcBef>
              <a:buNone/>
            </a:pPr>
            <a:endParaRPr lang="en-CA" sz="2000" dirty="0"/>
          </a:p>
          <a:p>
            <a:pPr marL="266700" indent="-266700">
              <a:spcBef>
                <a:spcPts val="0"/>
              </a:spcBef>
              <a:buNone/>
            </a:pPr>
            <a:r>
              <a:rPr lang="en-CA" sz="2000" dirty="0"/>
              <a:t>3. Set the “</a:t>
            </a:r>
            <a:r>
              <a:rPr lang="en-CA" sz="2000" dirty="0" err="1"/>
              <a:t>SlicerParameterName</a:t>
            </a:r>
            <a:r>
              <a:rPr lang="en-CA" sz="2000" dirty="0"/>
              <a:t>” value to the parameter name used in the .</a:t>
            </a:r>
            <a:r>
              <a:rPr lang="en-CA" sz="2000" dirty="0" err="1"/>
              <a:t>py</a:t>
            </a:r>
            <a:r>
              <a:rPr lang="en-CA" sz="2000" dirty="0"/>
              <a:t> file:</a:t>
            </a:r>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endParaRPr lang="en-CA" sz="2000" dirty="0"/>
          </a:p>
          <a:p>
            <a:pPr marL="266700" indent="-266700">
              <a:spcBef>
                <a:spcPts val="0"/>
              </a:spcBef>
              <a:buNone/>
            </a:pPr>
            <a:r>
              <a:rPr lang="en-CA" sz="2000" dirty="0"/>
              <a:t>Note that after this change, when the module is reloaded, the state of the button is now preserved.</a:t>
            </a:r>
          </a:p>
        </p:txBody>
      </p:sp>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pic>
        <p:nvPicPr>
          <p:cNvPr id="12" name="Picture 11">
            <a:extLst>
              <a:ext uri="{FF2B5EF4-FFF2-40B4-BE49-F238E27FC236}">
                <a16:creationId xmlns:a16="http://schemas.microsoft.com/office/drawing/2014/main" id="{D4B1B6AA-4A15-934D-B7AD-4A073CAE7F98}"/>
              </a:ext>
            </a:extLst>
          </p:cNvPr>
          <p:cNvPicPr>
            <a:picLocks noChangeAspect="1"/>
          </p:cNvPicPr>
          <p:nvPr/>
        </p:nvPicPr>
        <p:blipFill>
          <a:blip r:embed="rId2"/>
          <a:stretch>
            <a:fillRect/>
          </a:stretch>
        </p:blipFill>
        <p:spPr>
          <a:xfrm>
            <a:off x="5519951" y="1371600"/>
            <a:ext cx="3478379" cy="4343400"/>
          </a:xfrm>
          <a:prstGeom prst="rect">
            <a:avLst/>
          </a:prstGeom>
        </p:spPr>
      </p:pic>
      <p:cxnSp>
        <p:nvCxnSpPr>
          <p:cNvPr id="4" name="Straight Arrow Connector 3">
            <a:extLst>
              <a:ext uri="{FF2B5EF4-FFF2-40B4-BE49-F238E27FC236}">
                <a16:creationId xmlns:a16="http://schemas.microsoft.com/office/drawing/2014/main" id="{31D70124-1F3D-247D-6234-CA1143A46B50}"/>
              </a:ext>
            </a:extLst>
          </p:cNvPr>
          <p:cNvCxnSpPr>
            <a:cxnSpLocks/>
          </p:cNvCxnSpPr>
          <p:nvPr/>
        </p:nvCxnSpPr>
        <p:spPr>
          <a:xfrm flipH="1">
            <a:off x="7748545" y="4879786"/>
            <a:ext cx="340582" cy="3455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B398BC9-7D04-5EAD-9C5F-2F6A7B4552E4}"/>
              </a:ext>
            </a:extLst>
          </p:cNvPr>
          <p:cNvSpPr txBox="1"/>
          <p:nvPr/>
        </p:nvSpPr>
        <p:spPr>
          <a:xfrm>
            <a:off x="304137" y="3276600"/>
            <a:ext cx="6172200" cy="1815882"/>
          </a:xfrm>
          <a:prstGeom prst="rect">
            <a:avLst/>
          </a:prstGeom>
          <a:noFill/>
        </p:spPr>
        <p:txBody>
          <a:bodyPr wrap="square">
            <a:spAutoFit/>
          </a:bodyPr>
          <a:lstStyle/>
          <a:p>
            <a:r>
              <a:rPr lang="en-CA" sz="1400" dirty="0">
                <a:latin typeface="Consolas" panose="020B0609020204030204" pitchFamily="49" charset="0"/>
              </a:rPr>
              <a:t>@parameterNodeWrapper</a:t>
            </a:r>
          </a:p>
          <a:p>
            <a:r>
              <a:rPr lang="en-CA" sz="1400" dirty="0">
                <a:latin typeface="Consolas" panose="020B0609020204030204" pitchFamily="49" charset="0"/>
              </a:rPr>
              <a:t>class </a:t>
            </a:r>
            <a:r>
              <a:rPr lang="en-CA" sz="1400" dirty="0" err="1">
                <a:latin typeface="Consolas" panose="020B0609020204030204" pitchFamily="49" charset="0"/>
              </a:rPr>
              <a:t>MyFirstModuleParameterNode</a:t>
            </a:r>
            <a:r>
              <a:rPr lang="en-CA" sz="1400" dirty="0">
                <a:latin typeface="Consolas" panose="020B0609020204030204" pitchFamily="49" charset="0"/>
              </a:rPr>
              <a:t>:</a:t>
            </a:r>
          </a:p>
          <a:p>
            <a:r>
              <a:rPr lang="en-CA" sz="1400" dirty="0">
                <a:latin typeface="Consolas" panose="020B0609020204030204" pitchFamily="49" charset="0"/>
              </a:rPr>
              <a:t>    </a:t>
            </a:r>
            <a:r>
              <a:rPr lang="en-CA" sz="1400" dirty="0" err="1">
                <a:latin typeface="Consolas" panose="020B0609020204030204" pitchFamily="49" charset="0"/>
              </a:rPr>
              <a:t>inputVolume</a:t>
            </a:r>
            <a:r>
              <a:rPr lang="en-CA" sz="1400" dirty="0">
                <a:latin typeface="Consolas" panose="020B0609020204030204" pitchFamily="49" charset="0"/>
              </a:rPr>
              <a:t>: </a:t>
            </a:r>
            <a:r>
              <a:rPr lang="en-CA" sz="1400" dirty="0" err="1">
                <a:latin typeface="Consolas" panose="020B0609020204030204" pitchFamily="49" charset="0"/>
              </a:rPr>
              <a:t>vtkMRMLMarkupsFiducialNode</a:t>
            </a:r>
            <a:endParaRPr lang="en-CA" sz="1400" dirty="0">
              <a:latin typeface="Consolas" panose="020B0609020204030204" pitchFamily="49" charset="0"/>
            </a:endParaRPr>
          </a:p>
          <a:p>
            <a:r>
              <a:rPr lang="en-CA" sz="1400" dirty="0">
                <a:latin typeface="Consolas" panose="020B0609020204030204" pitchFamily="49" charset="0"/>
              </a:rPr>
              <a:t>    …</a:t>
            </a:r>
          </a:p>
          <a:p>
            <a:r>
              <a:rPr lang="en-CA" sz="1400" dirty="0">
                <a:latin typeface="Consolas" panose="020B0609020204030204" pitchFamily="49" charset="0"/>
              </a:rPr>
              <a:t>    </a:t>
            </a:r>
            <a:r>
              <a:rPr lang="en-CA" sz="1400" dirty="0" err="1">
                <a:latin typeface="Consolas" panose="020B0609020204030204" pitchFamily="49" charset="0"/>
              </a:rPr>
              <a:t>invertThreshold</a:t>
            </a:r>
            <a:r>
              <a:rPr lang="en-CA" sz="1400" dirty="0">
                <a:latin typeface="Consolas" panose="020B0609020204030204" pitchFamily="49" charset="0"/>
              </a:rPr>
              <a:t>: bool = False</a:t>
            </a:r>
          </a:p>
          <a:p>
            <a:r>
              <a:rPr lang="en-CA" sz="1400" dirty="0">
                <a:latin typeface="Consolas" panose="020B0609020204030204" pitchFamily="49" charset="0"/>
              </a:rPr>
              <a:t>    </a:t>
            </a:r>
            <a:r>
              <a:rPr lang="en-CA" sz="1400" dirty="0" err="1">
                <a:latin typeface="Consolas" panose="020B0609020204030204" pitchFamily="49" charset="0"/>
              </a:rPr>
              <a:t>thresholdedVolume</a:t>
            </a:r>
            <a:r>
              <a:rPr lang="en-CA" sz="1400" dirty="0">
                <a:latin typeface="Consolas" panose="020B0609020204030204" pitchFamily="49" charset="0"/>
              </a:rPr>
              <a:t>: </a:t>
            </a:r>
            <a:r>
              <a:rPr lang="en-CA" sz="1400" dirty="0" err="1">
                <a:latin typeface="Consolas" panose="020B0609020204030204" pitchFamily="49" charset="0"/>
              </a:rPr>
              <a:t>vtkMRMLScalarVolumeNode</a:t>
            </a:r>
            <a:endParaRPr lang="en-CA" sz="1400" dirty="0">
              <a:latin typeface="Consolas" panose="020B0609020204030204" pitchFamily="49" charset="0"/>
            </a:endParaRPr>
          </a:p>
          <a:p>
            <a:r>
              <a:rPr lang="en-CA" sz="1400" dirty="0">
                <a:latin typeface="Consolas" panose="020B0609020204030204" pitchFamily="49" charset="0"/>
              </a:rPr>
              <a:t>    </a:t>
            </a:r>
            <a:r>
              <a:rPr lang="en-CA" sz="1400" dirty="0" err="1">
                <a:latin typeface="Consolas" panose="020B0609020204030204" pitchFamily="49" charset="0"/>
              </a:rPr>
              <a:t>invertedVolume</a:t>
            </a:r>
            <a:r>
              <a:rPr lang="en-CA" sz="1400" dirty="0">
                <a:latin typeface="Consolas" panose="020B0609020204030204" pitchFamily="49" charset="0"/>
              </a:rPr>
              <a:t>: </a:t>
            </a:r>
            <a:r>
              <a:rPr lang="en-CA" sz="1400" dirty="0" err="1">
                <a:latin typeface="Consolas" panose="020B0609020204030204" pitchFamily="49" charset="0"/>
              </a:rPr>
              <a:t>vtkMRMLScalarVolumeNode</a:t>
            </a:r>
            <a:endParaRPr lang="en-CA" sz="1400" dirty="0">
              <a:latin typeface="Consolas" panose="020B0609020204030204" pitchFamily="49" charset="0"/>
            </a:endParaRPr>
          </a:p>
          <a:p>
            <a:r>
              <a:rPr lang="en-CA" sz="1400" dirty="0">
                <a:solidFill>
                  <a:srgbClr val="00B050"/>
                </a:solidFill>
                <a:latin typeface="Consolas" panose="020B0609020204030204" pitchFamily="49" charset="0"/>
              </a:rPr>
              <a:t>    </a:t>
            </a:r>
            <a:r>
              <a:rPr lang="en-CA" sz="1400" dirty="0" err="1">
                <a:solidFill>
                  <a:srgbClr val="00B050"/>
                </a:solidFill>
                <a:latin typeface="Consolas" panose="020B0609020204030204" pitchFamily="49" charset="0"/>
              </a:rPr>
              <a:t>autoUpdate</a:t>
            </a:r>
            <a:r>
              <a:rPr lang="en-CA" sz="1400" dirty="0">
                <a:solidFill>
                  <a:srgbClr val="00B050"/>
                </a:solidFill>
                <a:latin typeface="Consolas" panose="020B0609020204030204" pitchFamily="49" charset="0"/>
              </a:rPr>
              <a:t>: bool = False</a:t>
            </a:r>
          </a:p>
        </p:txBody>
      </p:sp>
    </p:spTree>
    <p:extLst>
      <p:ext uri="{BB962C8B-B14F-4D97-AF65-F5344CB8AC3E}">
        <p14:creationId xmlns:p14="http://schemas.microsoft.com/office/powerpoint/2010/main" val="1972478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61</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62</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63</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64</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66</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5620</Words>
  <Application>Microsoft Office PowerPoint</Application>
  <PresentationFormat>On-screen Show (4:3)</PresentationFormat>
  <Paragraphs>830</Paragraphs>
  <Slides>66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ＭＳ Ｐゴシック</vt:lpstr>
      <vt:lpstr>Arial</vt:lpstr>
      <vt:lpstr>Calibri</vt:lpstr>
      <vt:lpstr>Cascadia Mono</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#1: Adding MRML widgets</vt:lpstr>
      <vt:lpstr>Tip #2: Binding GUI widgets to parameters</vt:lpstr>
      <vt:lpstr>Tip #2: Binding GUI widgets to parameters</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813</cp:revision>
  <cp:lastPrinted>2013-02-02T23:26:38Z</cp:lastPrinted>
  <dcterms:created xsi:type="dcterms:W3CDTF">2010-01-28T18:12:58Z</dcterms:created>
  <dcterms:modified xsi:type="dcterms:W3CDTF">2025-01-22T23:53:23Z</dcterms:modified>
</cp:coreProperties>
</file>